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791" r:id="rId2"/>
    <p:sldId id="256" r:id="rId3"/>
    <p:sldId id="910" r:id="rId4"/>
    <p:sldId id="912" r:id="rId5"/>
    <p:sldId id="686" r:id="rId6"/>
    <p:sldId id="890" r:id="rId7"/>
    <p:sldId id="900" r:id="rId8"/>
    <p:sldId id="891" r:id="rId9"/>
    <p:sldId id="913" r:id="rId10"/>
    <p:sldId id="892" r:id="rId11"/>
    <p:sldId id="902" r:id="rId12"/>
    <p:sldId id="903" r:id="rId13"/>
    <p:sldId id="905" r:id="rId14"/>
    <p:sldId id="904" r:id="rId15"/>
    <p:sldId id="906" r:id="rId16"/>
    <p:sldId id="876" r:id="rId17"/>
    <p:sldId id="862" r:id="rId18"/>
    <p:sldId id="863" r:id="rId19"/>
    <p:sldId id="868" r:id="rId20"/>
    <p:sldId id="864" r:id="rId21"/>
    <p:sldId id="879" r:id="rId22"/>
    <p:sldId id="880" r:id="rId23"/>
    <p:sldId id="889" r:id="rId24"/>
    <p:sldId id="893" r:id="rId25"/>
    <p:sldId id="915" r:id="rId26"/>
    <p:sldId id="914" r:id="rId27"/>
    <p:sldId id="753" r:id="rId28"/>
    <p:sldId id="71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18C2"/>
    <a:srgbClr val="0091D1"/>
    <a:srgbClr val="1C95CD"/>
    <a:srgbClr val="FFAAAA"/>
    <a:srgbClr val="3C9D3C"/>
    <a:srgbClr val="FFBA3B"/>
    <a:srgbClr val="0000FF"/>
    <a:srgbClr val="D52324"/>
    <a:srgbClr val="299F29"/>
    <a:srgbClr val="FF7E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7" autoAdjust="0"/>
    <p:restoredTop sz="79645" autoAdjust="0"/>
  </p:normalViewPr>
  <p:slideViewPr>
    <p:cSldViewPr snapToGrid="0">
      <p:cViewPr varScale="1">
        <p:scale>
          <a:sx n="72" d="100"/>
          <a:sy n="72" d="100"/>
        </p:scale>
        <p:origin x="5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2E3B"/>
                </a:solidFill>
                <a:effectLst/>
                <a:latin typeface="Helvetica Neue"/>
              </a:rPr>
              <a:t>COSERO hydrological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56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at this point, it may bring back a lot of harsh memories trying to wrap your head around complex models….</a:t>
            </a:r>
          </a:p>
          <a:p>
            <a:r>
              <a:rPr lang="en-US" dirty="0"/>
              <a:t>Does *not* change the complexity of the model but changes the focus to explaining individual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33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at this point, it may bring back a lot of harsh memories trying to wrap your head around complex models….</a:t>
            </a:r>
          </a:p>
          <a:p>
            <a:r>
              <a:rPr lang="en-US" dirty="0"/>
              <a:t>Does *not* change the complexity of the model but changes the focus to explaining individual predictions</a:t>
            </a:r>
          </a:p>
          <a:p>
            <a:endParaRPr lang="en-US" dirty="0"/>
          </a:p>
          <a:p>
            <a:r>
              <a:rPr lang="en-US" dirty="0"/>
              <a:t>VOTE: How can we make this a global explanation? Can we take the training mean of the Jacobian? Can we take the training mean of the saliency map?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90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8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r>
              <a:rPr lang="en-US" dirty="0"/>
              <a:t>Not graded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8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r>
              <a:rPr lang="en-US" dirty="0"/>
              <a:t>Not graded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25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0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1: What do you think the bias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2: In which cases do we need XAI?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51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3: Does reading the coefficient always work? In which cases does it not work? How can we solve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1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Global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6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65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layer = similar to logistic regression </a:t>
            </a:r>
          </a:p>
          <a:p>
            <a:r>
              <a:rPr lang="en-US" dirty="0"/>
              <a:t>2 layers = shallow neural network</a:t>
            </a:r>
          </a:p>
          <a:p>
            <a:r>
              <a:rPr lang="en-US" dirty="0"/>
              <a:t>Deep learning = 3 layers and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1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ML for Earth &amp; Env Sci (Week 7, SP2022)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cikit-learn.org/stable/auto_examples/ensemble/plot_forest_importances.html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shap.readthedocs.io/en/latest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gif"/><Relationship Id="rId5" Type="http://schemas.openxmlformats.org/officeDocument/2006/relationships/image" Target="../media/image38.gif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E45-8D05-45CA-A47A-7711236D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1009687"/>
          </a:xfrm>
        </p:spPr>
        <p:txBody>
          <a:bodyPr/>
          <a:lstStyle/>
          <a:p>
            <a:r>
              <a:rPr lang="en-US" dirty="0"/>
              <a:t>Some algorithms are inherently interpretable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C6694-3661-46A0-A1C5-23FEF1E3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95EAD-5755-4E2C-BBD7-608EBB3E8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15" y="2052320"/>
            <a:ext cx="6654019" cy="4805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F6A859-5DFC-467A-A0E0-34D79540703B}"/>
              </a:ext>
            </a:extLst>
          </p:cNvPr>
          <p:cNvSpPr/>
          <p:nvPr/>
        </p:nvSpPr>
        <p:spPr>
          <a:xfrm>
            <a:off x="8750085" y="6488668"/>
            <a:ext cx="3441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Beucler et al. (2021)</a:t>
            </a:r>
          </a:p>
        </p:txBody>
      </p:sp>
      <p:pic>
        <p:nvPicPr>
          <p:cNvPr id="7" name="Picture 6" descr="\documentclass{article}&#10;\usepackage{amsmath,xcolor}&#10;\pagestyle{empty}&#10;\begin{document}&#10;&#10;\textcolor{white}{$y=\beta_0 + \beta_1 x_1 + \beta_2 x_2$} &#10;&#10;&#10;\end{document}" title="IguanaTex Bitmap Display">
            <a:extLst>
              <a:ext uri="{FF2B5EF4-FFF2-40B4-BE49-F238E27FC236}">
                <a16:creationId xmlns:a16="http://schemas.microsoft.com/office/drawing/2014/main" id="{B7C6E8AA-BB5F-4BED-A3C2-D986B0FF7B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051" y="3111936"/>
            <a:ext cx="4629151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542CD-9E94-426C-A55C-AF7235884DE2}"/>
              </a:ext>
            </a:extLst>
          </p:cNvPr>
          <p:cNvSpPr txBox="1"/>
          <p:nvPr/>
        </p:nvSpPr>
        <p:spPr>
          <a:xfrm>
            <a:off x="6979920" y="1949728"/>
            <a:ext cx="5212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Example</a:t>
            </a:r>
            <a:r>
              <a:rPr lang="en-US" sz="3000" dirty="0"/>
              <a:t>: Linear regression with one output and two 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1A3EF-9F95-464F-B5C6-3DBB5A055837}"/>
              </a:ext>
            </a:extLst>
          </p:cNvPr>
          <p:cNvSpPr txBox="1"/>
          <p:nvPr/>
        </p:nvSpPr>
        <p:spPr>
          <a:xfrm>
            <a:off x="6876051" y="3692482"/>
            <a:ext cx="5315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Naive</a:t>
            </a:r>
            <a:r>
              <a:rPr lang="en-US" sz="3000" dirty="0"/>
              <a:t>: Read coefficients</a:t>
            </a:r>
          </a:p>
          <a:p>
            <a:pPr algn="l"/>
            <a:endParaRPr lang="en-US" sz="3000" dirty="0"/>
          </a:p>
          <a:p>
            <a:pPr algn="l"/>
            <a:r>
              <a:rPr lang="en-US" sz="3000" u="sng" dirty="0"/>
              <a:t>Feature importance</a:t>
            </a:r>
            <a:r>
              <a:rPr lang="en-US" sz="3000" dirty="0"/>
              <a:t>:</a:t>
            </a:r>
          </a:p>
          <a:p>
            <a:pPr algn="l"/>
            <a:r>
              <a:rPr lang="en-US" sz="3000" dirty="0"/>
              <a:t>(One sample) Compare terms</a:t>
            </a:r>
          </a:p>
          <a:p>
            <a:pPr algn="l"/>
            <a:r>
              <a:rPr lang="en-US" sz="3000" dirty="0"/>
              <a:t>(Entire set) Average absolute terms over the entire set</a:t>
            </a:r>
          </a:p>
        </p:txBody>
      </p:sp>
    </p:spTree>
    <p:extLst>
      <p:ext uri="{BB962C8B-B14F-4D97-AF65-F5344CB8AC3E}">
        <p14:creationId xmlns:p14="http://schemas.microsoft.com/office/powerpoint/2010/main" val="35080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C6694-3661-46A0-A1C5-23FEF1E3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F6A859-5DFC-467A-A0E0-34D79540703B}"/>
              </a:ext>
            </a:extLst>
          </p:cNvPr>
          <p:cNvSpPr/>
          <p:nvPr/>
        </p:nvSpPr>
        <p:spPr>
          <a:xfrm>
            <a:off x="8750085" y="6488668"/>
            <a:ext cx="3441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Beucler et al. (2021)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1A3EF-9F95-464F-B5C6-3DBB5A055837}"/>
              </a:ext>
            </a:extLst>
          </p:cNvPr>
          <p:cNvSpPr txBox="1"/>
          <p:nvPr/>
        </p:nvSpPr>
        <p:spPr>
          <a:xfrm>
            <a:off x="6876051" y="3692482"/>
            <a:ext cx="5315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 </a:t>
            </a:r>
            <a:endParaRPr lang="en-US" sz="3000" dirty="0"/>
          </a:p>
          <a:p>
            <a:pPr algn="l"/>
            <a:endParaRPr lang="en-US" sz="3000" dirty="0"/>
          </a:p>
          <a:p>
            <a:pPr algn="l"/>
            <a:r>
              <a:rPr lang="en-US" sz="3000" u="sng" dirty="0"/>
              <a:t>Feature importance</a:t>
            </a:r>
            <a:r>
              <a:rPr lang="en-US" sz="3000" dirty="0"/>
              <a:t>:</a:t>
            </a:r>
          </a:p>
          <a:p>
            <a:pPr algn="l"/>
            <a:r>
              <a:rPr lang="en-US" sz="3000" dirty="0">
                <a:solidFill>
                  <a:srgbClr val="00B0F0"/>
                </a:solidFill>
              </a:rPr>
              <a:t>(One sample)</a:t>
            </a:r>
            <a:r>
              <a:rPr lang="en-US" sz="3000" dirty="0"/>
              <a:t> Compare terms</a:t>
            </a:r>
          </a:p>
          <a:p>
            <a:pPr algn="l"/>
            <a:r>
              <a:rPr lang="en-US" sz="3000" dirty="0">
                <a:solidFill>
                  <a:srgbClr val="C218C2"/>
                </a:solidFill>
              </a:rPr>
              <a:t>(Entire set) </a:t>
            </a:r>
            <a:r>
              <a:rPr lang="en-US" sz="3000" dirty="0"/>
              <a:t>Average absolute terms over the entire set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CD37C8-ED7E-4891-9F40-3375A95F6523}"/>
              </a:ext>
            </a:extLst>
          </p:cNvPr>
          <p:cNvSpPr txBox="1">
            <a:spLocks/>
          </p:cNvSpPr>
          <p:nvPr/>
        </p:nvSpPr>
        <p:spPr>
          <a:xfrm>
            <a:off x="-2" y="1042633"/>
            <a:ext cx="12192000" cy="918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Local (sample-level)</a:t>
            </a:r>
            <a:r>
              <a:rPr lang="en-US" dirty="0"/>
              <a:t> </a:t>
            </a:r>
            <a:r>
              <a:rPr lang="en-US" dirty="0">
                <a:cs typeface="Times New Roman" panose="02020603050405020304" pitchFamily="18" charset="0"/>
              </a:rPr>
              <a:t>≠ </a:t>
            </a:r>
            <a:r>
              <a:rPr lang="en-US" dirty="0">
                <a:solidFill>
                  <a:srgbClr val="C218C2"/>
                </a:solidFill>
                <a:cs typeface="Times New Roman" panose="02020603050405020304" pitchFamily="18" charset="0"/>
              </a:rPr>
              <a:t>Global</a:t>
            </a:r>
            <a:r>
              <a:rPr lang="en-US" dirty="0">
                <a:cs typeface="Times New Roman" panose="02020603050405020304" pitchFamily="18" charset="0"/>
              </a:rPr>
              <a:t> Explanation</a:t>
            </a:r>
            <a:endParaRPr lang="en-US" dirty="0"/>
          </a:p>
        </p:txBody>
      </p:sp>
      <p:sp>
        <p:nvSpPr>
          <p:cNvPr id="12" name="Arrow: U-Turn 11">
            <a:extLst>
              <a:ext uri="{FF2B5EF4-FFF2-40B4-BE49-F238E27FC236}">
                <a16:creationId xmlns:a16="http://schemas.microsoft.com/office/drawing/2014/main" id="{43DD390A-48A4-44A1-8B4F-438C2162227B}"/>
              </a:ext>
            </a:extLst>
          </p:cNvPr>
          <p:cNvSpPr/>
          <p:nvPr/>
        </p:nvSpPr>
        <p:spPr>
          <a:xfrm flipV="1">
            <a:off x="3810000" y="1956479"/>
            <a:ext cx="3657600" cy="126584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B42E0-1D3D-4692-983C-3630F5665E77}"/>
              </a:ext>
            </a:extLst>
          </p:cNvPr>
          <p:cNvSpPr txBox="1"/>
          <p:nvPr/>
        </p:nvSpPr>
        <p:spPr>
          <a:xfrm>
            <a:off x="3810000" y="3222325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B0F0"/>
                </a:solidFill>
              </a:rPr>
              <a:t>Ensemble mean of</a:t>
            </a:r>
            <a:br>
              <a:rPr lang="en-US" sz="3000" dirty="0">
                <a:solidFill>
                  <a:srgbClr val="00B0F0"/>
                </a:solidFill>
              </a:rPr>
            </a:br>
            <a:r>
              <a:rPr lang="en-US" sz="3000" dirty="0">
                <a:solidFill>
                  <a:srgbClr val="00B0F0"/>
                </a:solidFill>
              </a:rPr>
              <a:t>absolute values</a:t>
            </a:r>
          </a:p>
        </p:txBody>
      </p:sp>
    </p:spTree>
    <p:extLst>
      <p:ext uri="{BB962C8B-B14F-4D97-AF65-F5344CB8AC3E}">
        <p14:creationId xmlns:p14="http://schemas.microsoft.com/office/powerpoint/2010/main" val="42782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5C9E-3020-46D6-B491-80C825A0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Permutation</a:t>
            </a:r>
            <a:r>
              <a:rPr lang="en-US" dirty="0"/>
              <a:t> </a:t>
            </a:r>
            <a:r>
              <a:rPr lang="en-US" b="1" dirty="0"/>
              <a:t>feature importance</a:t>
            </a:r>
            <a:r>
              <a:rPr lang="en-US" dirty="0"/>
              <a:t> = Increase in prediction error in response to feature permutation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38937-6C24-42D8-9B08-907CEC49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10D6D-E891-459D-B49E-2BF4C8B2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5124115"/>
            <a:ext cx="12192000" cy="1733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6CAA-B92E-4954-B22C-5AF9DC20D868}"/>
              </a:ext>
            </a:extLst>
          </p:cNvPr>
          <p:cNvSpPr txBox="1"/>
          <p:nvPr/>
        </p:nvSpPr>
        <p:spPr>
          <a:xfrm>
            <a:off x="0" y="450088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For your project</a:t>
            </a:r>
            <a:r>
              <a:rPr lang="en-US" sz="3000" dirty="0"/>
              <a:t>: Calculate </a:t>
            </a:r>
            <a:r>
              <a:rPr lang="en-US" sz="3000" i="1" dirty="0"/>
              <a:t>random</a:t>
            </a:r>
            <a:r>
              <a:rPr lang="en-US" sz="3000" dirty="0"/>
              <a:t> PFI on test data using e.g., scikit-learn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9FFC6-4140-479F-B5C1-86A2F4BC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178" y="2310024"/>
            <a:ext cx="3004820" cy="215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EC401-81DD-45D9-89E6-4A636B0DD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357" y="2310024"/>
            <a:ext cx="3004821" cy="2154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13A69-030F-46EB-9682-8C9636438678}"/>
              </a:ext>
            </a:extLst>
          </p:cNvPr>
          <p:cNvSpPr txBox="1"/>
          <p:nvPr/>
        </p:nvSpPr>
        <p:spPr>
          <a:xfrm>
            <a:off x="0" y="3045702"/>
            <a:ext cx="6182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Predicting bike counts with SVM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C31B1-78C4-481A-BD77-D8A5B194668F}"/>
              </a:ext>
            </a:extLst>
          </p:cNvPr>
          <p:cNvSpPr txBox="1"/>
          <p:nvPr/>
        </p:nvSpPr>
        <p:spPr>
          <a:xfrm>
            <a:off x="5008880" y="2308713"/>
            <a:ext cx="1173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temp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58838-A5CD-4136-AFC5-5F006C7A0411}"/>
              </a:ext>
            </a:extLst>
          </p:cNvPr>
          <p:cNvSpPr txBox="1"/>
          <p:nvPr/>
        </p:nvSpPr>
        <p:spPr>
          <a:xfrm>
            <a:off x="4196080" y="3912264"/>
            <a:ext cx="1986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⚠️holiday</a:t>
            </a:r>
          </a:p>
        </p:txBody>
      </p:sp>
    </p:spTree>
    <p:extLst>
      <p:ext uri="{BB962C8B-B14F-4D97-AF65-F5344CB8AC3E}">
        <p14:creationId xmlns:p14="http://schemas.microsoft.com/office/powerpoint/2010/main" val="540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8CD7-258D-41CF-B338-B22DB60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</a:t>
            </a:r>
            <a:r>
              <a:rPr lang="en-US" b="1" dirty="0"/>
              <a:t>agnostic</a:t>
            </a:r>
            <a:r>
              <a:rPr lang="en-US" dirty="0"/>
              <a:t> versus </a:t>
            </a:r>
            <a:r>
              <a:rPr lang="en-US" b="1" dirty="0"/>
              <a:t>model-specific</a:t>
            </a:r>
            <a:r>
              <a:rPr lang="en-US" dirty="0"/>
              <a:t> explanation</a:t>
            </a:r>
            <a:br>
              <a:rPr lang="en-US" dirty="0"/>
            </a:br>
            <a:r>
              <a:rPr lang="en-US" dirty="0"/>
              <a:t>Example: Random forests (see final project)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7495D-F85F-40FA-9B64-5EFB617A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BAAB4-3D5E-448E-A334-F339E3F3F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0" y="2286000"/>
            <a:ext cx="4998720" cy="424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FAAAD-4AA3-481E-93F5-5F3F27FF5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2285640"/>
            <a:ext cx="5588004" cy="4243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9A16F-46C2-4391-AEE9-5506F7435703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>
                <a:hlinkClick r:id="rId5"/>
              </a:rPr>
              <a:t>https://scikit-learn.org/stable/auto_examples/ensemble/plot_forest_importances.html</a:t>
            </a:r>
            <a:r>
              <a:rPr lang="en-US" i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2F332-A17C-4094-B66E-F21F8C32D355}"/>
              </a:ext>
            </a:extLst>
          </p:cNvPr>
          <p:cNvSpPr txBox="1"/>
          <p:nvPr/>
        </p:nvSpPr>
        <p:spPr>
          <a:xfrm>
            <a:off x="3220720" y="3535680"/>
            <a:ext cx="21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Random 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Permutation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D4144-3067-4CC7-9E6C-9E7B84542BD7}"/>
              </a:ext>
            </a:extLst>
          </p:cNvPr>
          <p:cNvSpPr txBox="1"/>
          <p:nvPr/>
        </p:nvSpPr>
        <p:spPr>
          <a:xfrm>
            <a:off x="9895840" y="3798264"/>
            <a:ext cx="2143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Mean Decrease Impurity</a:t>
            </a:r>
          </a:p>
        </p:txBody>
      </p:sp>
    </p:spTree>
    <p:extLst>
      <p:ext uri="{BB962C8B-B14F-4D97-AF65-F5344CB8AC3E}">
        <p14:creationId xmlns:p14="http://schemas.microsoft.com/office/powerpoint/2010/main" val="5814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8CD7-258D-41CF-B338-B22DB60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</a:t>
            </a:r>
            <a:r>
              <a:rPr lang="en-US" b="1" dirty="0"/>
              <a:t>agnostic</a:t>
            </a:r>
            <a:r>
              <a:rPr lang="en-US" dirty="0"/>
              <a:t> versus </a:t>
            </a:r>
            <a:r>
              <a:rPr lang="en-US" b="1" dirty="0"/>
              <a:t>model-specific</a:t>
            </a:r>
            <a:r>
              <a:rPr lang="en-US" dirty="0"/>
              <a:t> explanation</a:t>
            </a:r>
            <a:br>
              <a:rPr lang="en-US" dirty="0"/>
            </a:br>
            <a:r>
              <a:rPr lang="en-US" dirty="0"/>
              <a:t>Example 2: </a:t>
            </a:r>
            <a:r>
              <a:rPr lang="en-US" dirty="0" err="1"/>
              <a:t>SHAPley</a:t>
            </a:r>
            <a:r>
              <a:rPr lang="en-US" dirty="0"/>
              <a:t>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7495D-F85F-40FA-9B64-5EFB617A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F8EB6C-60F9-47EF-8E7C-6DFF3CD08C27}"/>
              </a:ext>
            </a:extLst>
          </p:cNvPr>
          <p:cNvSpPr/>
          <p:nvPr/>
        </p:nvSpPr>
        <p:spPr>
          <a:xfrm>
            <a:off x="7836773" y="6211668"/>
            <a:ext cx="435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Shapley (1951),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hlinkClick r:id="rId2"/>
              </a:rPr>
              <a:t>https://shap.readthedocs.io/en/latest/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129A9-7BA2-452C-847E-F52AA158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596" y="2488557"/>
            <a:ext cx="7929370" cy="44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1F022-E508-4D43-AA8D-7FB9858F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412" y="2488556"/>
            <a:ext cx="4459586" cy="1423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BB59FA-BA00-4251-AC42-7E45FD411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773" y="3894973"/>
            <a:ext cx="3151649" cy="1099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D62B8-3745-4EAF-BBB5-F250243CB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773" y="5191618"/>
            <a:ext cx="2486683" cy="109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4C2966-7EA0-4A72-B3F9-1BDCE1415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205" y="4577696"/>
            <a:ext cx="2655807" cy="12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E562-E4E3-4EF8-8622-64FE959F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Partial Dependence Plots</a:t>
            </a:r>
            <a:r>
              <a:rPr lang="en-US" dirty="0"/>
              <a:t> “</a:t>
            </a:r>
            <a:r>
              <a:rPr lang="en-US" sz="4400" dirty="0"/>
              <a:t>show the marginal effect of 1 or 2 inputs on the predicted outputs”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DAFF4-C77D-4AC1-9742-66B92D80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BDF0-77C0-4311-9C2D-1A64A875D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2" r="3436" b="5547"/>
          <a:stretch/>
        </p:blipFill>
        <p:spPr>
          <a:xfrm>
            <a:off x="1232332" y="2368195"/>
            <a:ext cx="10954251" cy="4489805"/>
          </a:xfrm>
          <a:prstGeom prst="rect">
            <a:avLst/>
          </a:prstGeom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5A50D59F-337C-4D21-B38D-9BA11E7E4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2" y="6016762"/>
            <a:ext cx="835773" cy="84413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8D18873-54EA-4956-957F-5F89BEF5A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8613"/>
            <a:ext cx="1226917" cy="66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1132-71BD-4F1B-9293-549BD332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1094512"/>
          </a:xfrm>
        </p:spPr>
        <p:txBody>
          <a:bodyPr>
            <a:normAutofit fontScale="90000"/>
          </a:bodyPr>
          <a:lstStyle/>
          <a:p>
            <a:r>
              <a:rPr lang="en-US" dirty="0"/>
              <a:t>3 weeks ago = general case: Artificial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3A21F-26E9-43FB-99DD-70B7693C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08AC2-6B69-4D8E-8219-82867E111B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r="2405"/>
          <a:stretch/>
        </p:blipFill>
        <p:spPr>
          <a:xfrm>
            <a:off x="0" y="2097201"/>
            <a:ext cx="6613451" cy="4760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D987E-7F78-44AC-82D7-0CA6BF8BC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451" y="2097202"/>
            <a:ext cx="5578549" cy="1078328"/>
          </a:xfrm>
          <a:prstGeom prst="rect">
            <a:avLst/>
          </a:prstGeom>
        </p:spPr>
      </p:pic>
      <p:pic>
        <p:nvPicPr>
          <p:cNvPr id="8" name="Picture 7" descr="\documentclass{article}&#10;\usepackage{amsmath,xcolor}&#10;\pagestyle{empty}&#10;\begin{document}&#10;&#10;$&#10;\textcolor{white}{\mathrm{Output}=\phi_{\mathrm{top}}\left(W_{\mathrm{top}}\mathrm{Hidden}+b_{\mathrm{top}}\right)}&#10;$&#10;&#10;\end{document}" title="IguanaTex Bitmap Display">
            <a:extLst>
              <a:ext uri="{FF2B5EF4-FFF2-40B4-BE49-F238E27FC236}">
                <a16:creationId xmlns:a16="http://schemas.microsoft.com/office/drawing/2014/main" id="{03F17CE7-F593-41B8-B1CB-18680FBA14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82" y="3403008"/>
            <a:ext cx="5400000" cy="368230"/>
          </a:xfrm>
          <a:prstGeom prst="rect">
            <a:avLst/>
          </a:prstGeom>
        </p:spPr>
      </p:pic>
      <p:pic>
        <p:nvPicPr>
          <p:cNvPr id="10" name="Picture 9" descr="\documentclass{article}&#10;\usepackage{amsmath,xcolor}&#10;\pagestyle{empty}&#10;\begin{document}&#10;&#10;$&#10;\textcolor{white}{\mathrm{Hidden}=\phi_{\mathrm{bottom}}\left(W_{\mathrm{bottom}}\mathrm{Input}+b_{\mathrm{bottom}}\right)}&#10;$&#10;&#10;\end{document}" title="IguanaTex Bitmap Display">
            <a:extLst>
              <a:ext uri="{FF2B5EF4-FFF2-40B4-BE49-F238E27FC236}">
                <a16:creationId xmlns:a16="http://schemas.microsoft.com/office/drawing/2014/main" id="{D147D900-C7AB-4FA2-B90F-7AA954121E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24" y="4878264"/>
            <a:ext cx="5400000" cy="29090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09DAACD-BC68-4B7A-AF57-CCF50AC46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2"/>
            <a:ext cx="425221" cy="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3AAF-42BB-493C-8862-25F7108D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35024"/>
          </a:xfrm>
        </p:spPr>
        <p:txBody>
          <a:bodyPr>
            <a:normAutofit fontScale="90000"/>
          </a:bodyPr>
          <a:lstStyle/>
          <a:p>
            <a:r>
              <a:rPr lang="en-US" dirty="0"/>
              <a:t>2 weeks ago = Convolutional Neural Networks (CNNs)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486EF-6A35-45FF-8576-34334599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A57E7-83C4-47B2-9207-D9F9ED044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661006"/>
            <a:ext cx="5749007" cy="4196994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F470C93F-6F12-4500-9209-A6506C24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6" y="1041864"/>
            <a:ext cx="6814252" cy="6826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C1844D-A9CF-4CE1-9035-8828BCFF2F1C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</a:t>
            </a:r>
            <a:r>
              <a:rPr lang="en-US" i="1" dirty="0" err="1"/>
              <a:t>Giphy</a:t>
            </a:r>
            <a:r>
              <a:rPr lang="en-US" i="1" dirty="0"/>
              <a:t>, Analytics India Magazine (K. </a:t>
            </a:r>
            <a:r>
              <a:rPr lang="en-US" i="1" dirty="0" err="1"/>
              <a:t>Maladkar</a:t>
            </a:r>
            <a:r>
              <a:rPr lang="en-US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3ACAD-0B26-4C45-BE75-EAD42C4BE6F9}"/>
              </a:ext>
            </a:extLst>
          </p:cNvPr>
          <p:cNvSpPr txBox="1"/>
          <p:nvPr/>
        </p:nvSpPr>
        <p:spPr>
          <a:xfrm>
            <a:off x="-1" y="1871330"/>
            <a:ext cx="121906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Regularized versions of Artificial Neural Networks used to process images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7FC593C-8F4C-4BB1-ADA4-2780229B0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2"/>
            <a:ext cx="425221" cy="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3AAF-42BB-493C-8862-25F7108D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889175"/>
          </a:xfrm>
        </p:spPr>
        <p:txBody>
          <a:bodyPr>
            <a:normAutofit fontScale="90000"/>
          </a:bodyPr>
          <a:lstStyle/>
          <a:p>
            <a:r>
              <a:rPr lang="en-US" dirty="0"/>
              <a:t>CNNs used for </a:t>
            </a:r>
            <a:r>
              <a:rPr lang="en-US" b="1" dirty="0"/>
              <a:t>computer vision </a:t>
            </a:r>
            <a:r>
              <a:rPr lang="en-US" dirty="0"/>
              <a:t>(analyzing images, videos)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486EF-6A35-45FF-8576-34334599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C82BF-85DF-45FF-B85F-3372BD468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808"/>
            <a:ext cx="12192000" cy="4926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3D1E6-CC81-4C29-848B-044F415DBB6C}"/>
              </a:ext>
            </a:extLst>
          </p:cNvPr>
          <p:cNvSpPr txBox="1"/>
          <p:nvPr/>
        </p:nvSpPr>
        <p:spPr>
          <a:xfrm>
            <a:off x="5747676" y="6339810"/>
            <a:ext cx="6442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u="sng" dirty="0">
                <a:solidFill>
                  <a:schemeClr val="bg1"/>
                </a:solidFill>
              </a:rPr>
              <a:t>Source</a:t>
            </a:r>
            <a:r>
              <a:rPr lang="en-US" sz="1400" i="1" dirty="0">
                <a:solidFill>
                  <a:schemeClr val="bg1"/>
                </a:solidFill>
              </a:rPr>
              <a:t>: Stanford (CS231)</a:t>
            </a:r>
          </a:p>
        </p:txBody>
      </p:sp>
    </p:spTree>
    <p:extLst>
      <p:ext uri="{BB962C8B-B14F-4D97-AF65-F5344CB8AC3E}">
        <p14:creationId xmlns:p14="http://schemas.microsoft.com/office/powerpoint/2010/main" val="13343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D8E2F-C134-4967-811C-45E56638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A5239-E30C-4474-AD7E-C92DA41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774" y="1030692"/>
            <a:ext cx="8624226" cy="440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BA1E2-0210-4C82-AF84-EC7358B1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14" y="1030692"/>
            <a:ext cx="3594587" cy="5827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97E3F0-2185-43ED-A388-DC2661BA2995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Zhu et al. (2017), Prabhat et al. (2020)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0DA4D-1068-460D-8035-9B53916AE7E5}"/>
              </a:ext>
            </a:extLst>
          </p:cNvPr>
          <p:cNvSpPr txBox="1"/>
          <p:nvPr/>
        </p:nvSpPr>
        <p:spPr>
          <a:xfrm>
            <a:off x="3567773" y="5431465"/>
            <a:ext cx="2971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Object Detection for Remote Sensing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BBAE5-84E4-4E48-8C0A-F90066BD46BD}"/>
              </a:ext>
            </a:extLst>
          </p:cNvPr>
          <p:cNvSpPr txBox="1"/>
          <p:nvPr/>
        </p:nvSpPr>
        <p:spPr>
          <a:xfrm>
            <a:off x="7165904" y="5380672"/>
            <a:ext cx="5024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Instance Segmentation for Storm Detection</a:t>
            </a:r>
          </a:p>
        </p:txBody>
      </p:sp>
    </p:spTree>
    <p:extLst>
      <p:ext uri="{BB962C8B-B14F-4D97-AF65-F5344CB8AC3E}">
        <p14:creationId xmlns:p14="http://schemas.microsoft.com/office/powerpoint/2010/main" val="12064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ML for Earth &amp; Env Sci (Week 7, SP2022)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A628A-64D9-409C-9EE5-F72C664B46BC}"/>
              </a:ext>
            </a:extLst>
          </p:cNvPr>
          <p:cNvSpPr txBox="1"/>
          <p:nvPr/>
        </p:nvSpPr>
        <p:spPr>
          <a:xfrm>
            <a:off x="74429" y="1027050"/>
            <a:ext cx="12117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How can we better understand and communicate our ML predictions?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CAF78-AFE8-4673-9494-6FEEAE38F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4" t="50088" r="3646"/>
          <a:stretch/>
        </p:blipFill>
        <p:spPr>
          <a:xfrm>
            <a:off x="-16820" y="1618279"/>
            <a:ext cx="7218927" cy="4833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54CE09-042A-4352-B621-F668D6A3EB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019" t="9143" r="1855"/>
          <a:stretch/>
        </p:blipFill>
        <p:spPr>
          <a:xfrm>
            <a:off x="7202110" y="1618280"/>
            <a:ext cx="4988558" cy="4833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B444F1-414A-4203-B7FC-2DEE7FB4C090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Gagne et al. (2019)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CDEA1-726B-455E-9812-0E7424636482}"/>
              </a:ext>
            </a:extLst>
          </p:cNvPr>
          <p:cNvSpPr txBox="1"/>
          <p:nvPr/>
        </p:nvSpPr>
        <p:spPr>
          <a:xfrm>
            <a:off x="-16820" y="6488668"/>
            <a:ext cx="948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(Left) Which neurons activate? (Right) Which patterns maximize the probability of severe hail?</a:t>
            </a:r>
          </a:p>
        </p:txBody>
      </p:sp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E335-8020-411C-8070-3A51F0C8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966921"/>
          </a:xfrm>
        </p:spPr>
        <p:txBody>
          <a:bodyPr/>
          <a:lstStyle/>
          <a:p>
            <a:r>
              <a:rPr lang="en-US" dirty="0"/>
              <a:t>Last week: Recurrent Neural Networks (RNNs)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4AF67-3311-489E-9D52-787A20D5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EB6B5-42B8-44DF-852F-EE371ED97CCF}"/>
              </a:ext>
            </a:extLst>
          </p:cNvPr>
          <p:cNvSpPr txBox="1"/>
          <p:nvPr/>
        </p:nvSpPr>
        <p:spPr>
          <a:xfrm>
            <a:off x="-1" y="1871330"/>
            <a:ext cx="121906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Regularized versions of ANNs to process temporal sequences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30629C78-C629-42EE-86B9-4C5FC18B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626378"/>
            <a:ext cx="4615961" cy="34290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960EED53-F87C-49E8-BE70-F0E3F966E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626378"/>
            <a:ext cx="7441226" cy="4018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E20CC1-3F2C-4DD3-A8F0-F03F076F2599}"/>
              </a:ext>
            </a:extLst>
          </p:cNvPr>
          <p:cNvSpPr txBox="1"/>
          <p:nvPr/>
        </p:nvSpPr>
        <p:spPr>
          <a:xfrm>
            <a:off x="7574706" y="6204188"/>
            <a:ext cx="4615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Michael Phi, Raimi Karim </a:t>
            </a:r>
            <a:br>
              <a:rPr lang="en-US" i="1" dirty="0"/>
            </a:br>
            <a:r>
              <a:rPr lang="en-US" i="1" dirty="0"/>
              <a:t>(Towards Data Science)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108AFC-FFB4-43CA-9FB5-E703CC370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2"/>
            <a:ext cx="425221" cy="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6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295E-D68C-4484-8988-61F8ED96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4"/>
            <a:ext cx="12192000" cy="713824"/>
          </a:xfrm>
        </p:spPr>
        <p:txBody>
          <a:bodyPr/>
          <a:lstStyle/>
          <a:p>
            <a:r>
              <a:rPr lang="en-US" dirty="0"/>
              <a:t>RNNs used to process </a:t>
            </a:r>
            <a:r>
              <a:rPr lang="en-US" b="1" dirty="0"/>
              <a:t>temporal sequences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7E89A-DE10-446F-8D6C-4EF86CAB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0425885-9B87-47C1-8B69-64E62A534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9892"/>
            <a:ext cx="5679440" cy="259810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D7361EC-8544-462B-9805-E1D93C27E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759668"/>
            <a:ext cx="8869682" cy="2534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43022D-FB8B-45A4-B3AC-195638EE8C9E}"/>
              </a:ext>
            </a:extLst>
          </p:cNvPr>
          <p:cNvSpPr txBox="1"/>
          <p:nvPr/>
        </p:nvSpPr>
        <p:spPr>
          <a:xfrm>
            <a:off x="8869680" y="3665120"/>
            <a:ext cx="3322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Speech Recognition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980145-CC2D-4655-8474-C4AECBF3F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1756457"/>
            <a:ext cx="3322318" cy="1833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B6BE4-7216-4EA4-A689-FC7768491EC0}"/>
              </a:ext>
            </a:extLst>
          </p:cNvPr>
          <p:cNvSpPr txBox="1"/>
          <p:nvPr/>
        </p:nvSpPr>
        <p:spPr>
          <a:xfrm>
            <a:off x="8209280" y="6211669"/>
            <a:ext cx="3982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Adam </a:t>
            </a:r>
            <a:r>
              <a:rPr lang="en-US" i="1" dirty="0" err="1"/>
              <a:t>Geitgey</a:t>
            </a:r>
            <a:r>
              <a:rPr lang="en-US" i="1" dirty="0"/>
              <a:t> (Medium), opennmt.net, Google Translate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A3C46-A095-44BA-83A2-DDE241F16CC1}"/>
              </a:ext>
            </a:extLst>
          </p:cNvPr>
          <p:cNvSpPr txBox="1"/>
          <p:nvPr/>
        </p:nvSpPr>
        <p:spPr>
          <a:xfrm>
            <a:off x="7657318" y="4820617"/>
            <a:ext cx="1903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Machine Translation</a:t>
            </a:r>
          </a:p>
        </p:txBody>
      </p:sp>
      <p:pic>
        <p:nvPicPr>
          <p:cNvPr id="14" name="Picture 13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D243DB32-1C25-42D7-B31A-ECBEBA33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21" y="4293863"/>
            <a:ext cx="2058097" cy="30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44D6F-9812-4771-9CCA-E4C8E71D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EBE18-093B-410D-904E-161541305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8135"/>
            <a:ext cx="7432158" cy="3143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C7CE3-B05F-4325-ACC3-15B15C3B8B77}"/>
              </a:ext>
            </a:extLst>
          </p:cNvPr>
          <p:cNvSpPr txBox="1"/>
          <p:nvPr/>
        </p:nvSpPr>
        <p:spPr>
          <a:xfrm>
            <a:off x="-1" y="4191318"/>
            <a:ext cx="74321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Catchment-independent rainfall-runoff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401E2-F6B7-41C6-B46F-52DE93573762}"/>
              </a:ext>
            </a:extLst>
          </p:cNvPr>
          <p:cNvSpPr txBox="1"/>
          <p:nvPr/>
        </p:nvSpPr>
        <p:spPr>
          <a:xfrm>
            <a:off x="4399280" y="6488668"/>
            <a:ext cx="779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Nadav Peleg (UNIL), </a:t>
            </a:r>
            <a:r>
              <a:rPr lang="en-US" i="1" dirty="0" err="1"/>
              <a:t>Zaytar</a:t>
            </a:r>
            <a:r>
              <a:rPr lang="en-US" i="1" dirty="0"/>
              <a:t> and El </a:t>
            </a:r>
            <a:r>
              <a:rPr lang="en-US" i="1" dirty="0" err="1"/>
              <a:t>Amrani</a:t>
            </a:r>
            <a:r>
              <a:rPr lang="en-US" i="1" dirty="0"/>
              <a:t> (2016), Russwurm et al. (2017)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94CBE-9447-490B-83F3-07DB6CEE6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878" y="1030619"/>
            <a:ext cx="4772122" cy="340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C5447-FE26-4952-AB25-66EBF4B9D601}"/>
              </a:ext>
            </a:extLst>
          </p:cNvPr>
          <p:cNvSpPr txBox="1"/>
          <p:nvPr/>
        </p:nvSpPr>
        <p:spPr>
          <a:xfrm>
            <a:off x="7057024" y="4716665"/>
            <a:ext cx="51349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Dynamic Time-Series 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65E875-BBB0-4CA9-B159-D1E4174A0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749090"/>
            <a:ext cx="4124959" cy="2121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17BE4A-4DBF-4137-AF4B-1D95A5C419C9}"/>
              </a:ext>
            </a:extLst>
          </p:cNvPr>
          <p:cNvSpPr txBox="1"/>
          <p:nvPr/>
        </p:nvSpPr>
        <p:spPr>
          <a:xfrm>
            <a:off x="4124960" y="4998768"/>
            <a:ext cx="2239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Dynamic Land Cover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265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28CEB-0C44-48E2-B144-857915C0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A picture containing dog, outdoor, mammal&#10;&#10;Description automatically generated">
            <a:extLst>
              <a:ext uri="{FF2B5EF4-FFF2-40B4-BE49-F238E27FC236}">
                <a16:creationId xmlns:a16="http://schemas.microsoft.com/office/drawing/2014/main" id="{867F37F0-0B6E-40ED-B2B5-395B8DBA9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990"/>
            <a:ext cx="5816009" cy="581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50158-9015-4AE5-8BE0-C211CD5981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r="2405"/>
          <a:stretch/>
        </p:blipFill>
        <p:spPr>
          <a:xfrm>
            <a:off x="5816009" y="1055212"/>
            <a:ext cx="3487479" cy="2510518"/>
          </a:xfrm>
          <a:prstGeom prst="rect">
            <a:avLst/>
          </a:prstGeom>
        </p:spPr>
      </p:pic>
      <p:pic>
        <p:nvPicPr>
          <p:cNvPr id="8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77B2E61A-412E-460E-9F9E-86982DF38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79" y="4561366"/>
            <a:ext cx="3091621" cy="2296633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9CFFA93-D5E0-4E96-988E-576DDD1AF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81" y="3068923"/>
            <a:ext cx="3251595" cy="2373788"/>
          </a:xfrm>
          <a:prstGeom prst="rect">
            <a:avLst/>
          </a:prstGeom>
        </p:spPr>
      </p:pic>
      <p:pic>
        <p:nvPicPr>
          <p:cNvPr id="17" name="Picture 1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3BB556CE-BA01-4738-937C-12AE9DE145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8" t="6773" r="34844" b="73974"/>
          <a:stretch/>
        </p:blipFill>
        <p:spPr>
          <a:xfrm rot="900000">
            <a:off x="-921871" y="1366431"/>
            <a:ext cx="6907393" cy="25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5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28CEB-0C44-48E2-B144-857915C0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6ADA2-49E6-49DE-96FE-2484087C4BB0}"/>
              </a:ext>
            </a:extLst>
          </p:cNvPr>
          <p:cNvSpPr txBox="1"/>
          <p:nvPr/>
        </p:nvSpPr>
        <p:spPr>
          <a:xfrm>
            <a:off x="1830" y="1134750"/>
            <a:ext cx="1219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Saliency Map</a:t>
            </a:r>
            <a:r>
              <a:rPr lang="en-US" sz="3600" dirty="0">
                <a:latin typeface="+mj-lt"/>
              </a:rPr>
              <a:t> = Squared Jacobian of the emulated mapping</a:t>
            </a:r>
          </a:p>
        </p:txBody>
      </p:sp>
      <p:pic>
        <p:nvPicPr>
          <p:cNvPr id="13" name="Picture 12" descr="A close up of a bird&#10;&#10;Description automatically generated">
            <a:extLst>
              <a:ext uri="{FF2B5EF4-FFF2-40B4-BE49-F238E27FC236}">
                <a16:creationId xmlns:a16="http://schemas.microsoft.com/office/drawing/2014/main" id="{7A643FA2-BF64-44DD-B885-30D1EFC7C9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01"/>
          <a:stretch/>
        </p:blipFill>
        <p:spPr>
          <a:xfrm>
            <a:off x="1" y="3377999"/>
            <a:ext cx="12191999" cy="31106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9430A7-4F23-4EC5-9A43-C01B1B8BF2B0}"/>
              </a:ext>
            </a:extLst>
          </p:cNvPr>
          <p:cNvSpPr/>
          <p:nvPr/>
        </p:nvSpPr>
        <p:spPr>
          <a:xfrm>
            <a:off x="1524000" y="6488668"/>
            <a:ext cx="1066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Image source:</a:t>
            </a:r>
            <a:r>
              <a:rPr lang="en-US" i="1" dirty="0"/>
              <a:t> </a:t>
            </a:r>
            <a:r>
              <a:rPr lang="en-US" i="1" dirty="0" err="1"/>
              <a:t>flashtorch</a:t>
            </a:r>
            <a:r>
              <a:rPr lang="en-US" i="1" dirty="0"/>
              <a:t> (</a:t>
            </a:r>
            <a:r>
              <a:rPr lang="en-US" i="1" dirty="0" err="1"/>
              <a:t>Github</a:t>
            </a:r>
            <a:r>
              <a:rPr lang="en-US" i="1" dirty="0"/>
              <a:t>) </a:t>
            </a:r>
            <a:r>
              <a:rPr lang="en-US" i="1" u="sng" dirty="0"/>
              <a:t>See</a:t>
            </a:r>
            <a:r>
              <a:rPr lang="en-US" i="1" dirty="0"/>
              <a:t>: </a:t>
            </a:r>
            <a:r>
              <a:rPr lang="en-US" i="1" dirty="0" err="1"/>
              <a:t>Paszke</a:t>
            </a:r>
            <a:r>
              <a:rPr lang="en-US" i="1" dirty="0"/>
              <a:t> et al. (2017), </a:t>
            </a:r>
            <a:r>
              <a:rPr lang="en-US" i="1" dirty="0" err="1"/>
              <a:t>Springenbert</a:t>
            </a:r>
            <a:r>
              <a:rPr lang="en-US" i="1" dirty="0"/>
              <a:t> et al. (2015)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D50F09-4384-4289-9BF7-F534AF7E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360" y="1906203"/>
            <a:ext cx="4112575" cy="1259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D5C02E-B4CA-4E05-A941-36FAB4866D43}"/>
              </a:ext>
            </a:extLst>
          </p:cNvPr>
          <p:cNvSpPr/>
          <p:nvPr/>
        </p:nvSpPr>
        <p:spPr>
          <a:xfrm>
            <a:off x="0" y="2146894"/>
            <a:ext cx="746943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/>
              <a:t>Deep learning libraries efficiently calculate Jacobian via automatic differentiation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2E29BA-2F9D-4A0D-BB29-426A9914A1E7}"/>
              </a:ext>
            </a:extLst>
          </p:cNvPr>
          <p:cNvSpPr/>
          <p:nvPr/>
        </p:nvSpPr>
        <p:spPr>
          <a:xfrm>
            <a:off x="10942321" y="2722880"/>
            <a:ext cx="96520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7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D9D2-B539-4A4E-A748-FE2B7C04C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1705897"/>
          </a:xfrm>
        </p:spPr>
        <p:txBody>
          <a:bodyPr>
            <a:normAutofit fontScale="90000"/>
          </a:bodyPr>
          <a:lstStyle/>
          <a:p>
            <a:r>
              <a:rPr lang="en-US" dirty="0"/>
              <a:t>Min 105-120: </a:t>
            </a:r>
            <a:br>
              <a:rPr lang="en-US" dirty="0"/>
            </a:br>
            <a:r>
              <a:rPr lang="en-US" dirty="0"/>
              <a:t>Moodle Quiz (5 questions, 15 min)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B5B1-D724-4811-BE0C-13102597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25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4F1C083-88AC-441F-AD29-3C4E874CE0CA}"/>
              </a:ext>
            </a:extLst>
          </p:cNvPr>
          <p:cNvSpPr txBox="1">
            <a:spLocks/>
          </p:cNvSpPr>
          <p:nvPr/>
        </p:nvSpPr>
        <p:spPr>
          <a:xfrm>
            <a:off x="-1" y="3439040"/>
            <a:ext cx="12192001" cy="341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</a:t>
            </a:r>
            <a:r>
              <a:rPr lang="en-US" dirty="0" err="1"/>
              <a:t>Géron</a:t>
            </a:r>
            <a:r>
              <a:rPr lang="en-US" dirty="0"/>
              <a:t> Ch15 &amp; Ch16):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a recurrent neural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recurrent from convolutional neural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 the forecasting of environmental time series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natural language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at least three algorithms to process time-series</a:t>
            </a:r>
          </a:p>
        </p:txBody>
      </p:sp>
    </p:spTree>
    <p:extLst>
      <p:ext uri="{BB962C8B-B14F-4D97-AF65-F5344CB8AC3E}">
        <p14:creationId xmlns:p14="http://schemas.microsoft.com/office/powerpoint/2010/main" val="38885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763C-0F29-96D2-BD09-D566E9B2B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Legacy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935A-5DB8-4642-31F9-1EA74CC51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DD9D5-B8E7-3235-CEC7-625C7656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8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D9D2-B539-4A4E-A748-FE2B7C04C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1705897"/>
          </a:xfrm>
        </p:spPr>
        <p:txBody>
          <a:bodyPr>
            <a:normAutofit fontScale="90000"/>
          </a:bodyPr>
          <a:lstStyle/>
          <a:p>
            <a:r>
              <a:rPr lang="en-US" dirty="0"/>
              <a:t>Min 45-60: </a:t>
            </a:r>
            <a:br>
              <a:rPr lang="en-US" dirty="0"/>
            </a:br>
            <a:r>
              <a:rPr lang="en-US" dirty="0"/>
              <a:t>Moodle Quiz (5 questions, 15 min)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B5B1-D724-4811-BE0C-13102597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27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2067038-D1E0-4846-894D-9F6814E0A67D}"/>
              </a:ext>
            </a:extLst>
          </p:cNvPr>
          <p:cNvSpPr txBox="1">
            <a:spLocks/>
          </p:cNvSpPr>
          <p:nvPr/>
        </p:nvSpPr>
        <p:spPr>
          <a:xfrm>
            <a:off x="0" y="4061639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(Molnar extracts):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the importance of XAI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local from global explanation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model-agnostic from model-specific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how to implement permutation feature importance and partial dependence plots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explanation methods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41014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D9D2-B539-4A4E-A748-FE2B7C04C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Min 105-120: </a:t>
            </a:r>
            <a:br>
              <a:rPr lang="en-US" dirty="0"/>
            </a:br>
            <a:r>
              <a:rPr lang="en-US" dirty="0"/>
              <a:t>Review Moodle 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B5B1-D724-4811-BE0C-13102597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28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E88AB73-C434-4A19-AB43-3938665CC21F}"/>
              </a:ext>
            </a:extLst>
          </p:cNvPr>
          <p:cNvSpPr txBox="1">
            <a:spLocks/>
          </p:cNvSpPr>
          <p:nvPr/>
        </p:nvSpPr>
        <p:spPr>
          <a:xfrm>
            <a:off x="-1" y="4061639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(Molnar extracts):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the importance of XAI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local from global explanation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model-agnostic from model-specific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how to implement permutation feature importance and partial dependence plots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explanation methods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06455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E816-71E6-4789-81A4-C7C5659E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83018"/>
          </a:xfrm>
        </p:spPr>
        <p:txBody>
          <a:bodyPr/>
          <a:lstStyle/>
          <a:p>
            <a:r>
              <a:rPr lang="en-US" dirty="0"/>
              <a:t>In-class Peer Review: Friday, Dec 8</a:t>
            </a:r>
            <a:r>
              <a:rPr lang="en-US" baseline="30000" dirty="0"/>
              <a:t>th</a:t>
            </a:r>
            <a:r>
              <a:rPr lang="en-US" dirty="0"/>
              <a:t>, 2PM-4PM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E4BB1-F0A7-450A-9EFA-9C5C6FC0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CA04A-39F0-4E46-A24E-CE0AB551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8904"/>
            <a:ext cx="526732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4B67A-D007-468D-976D-06527D656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7104"/>
            <a:ext cx="12192000" cy="25046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5EB457D-0278-4721-9A27-E528E0D68D50}"/>
              </a:ext>
            </a:extLst>
          </p:cNvPr>
          <p:cNvSpPr txBox="1">
            <a:spLocks/>
          </p:cNvSpPr>
          <p:nvPr/>
        </p:nvSpPr>
        <p:spPr>
          <a:xfrm>
            <a:off x="2" y="5874982"/>
            <a:ext cx="12191998" cy="98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Submit first draft of your project by Thursday, </a:t>
            </a:r>
            <a:r>
              <a:rPr lang="en-US" b="1" dirty="0"/>
              <a:t>Dec 7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078C5-8557-4B23-05AA-F76D0DC39337}"/>
              </a:ext>
            </a:extLst>
          </p:cNvPr>
          <p:cNvSpPr txBox="1"/>
          <p:nvPr/>
        </p:nvSpPr>
        <p:spPr>
          <a:xfrm>
            <a:off x="5267325" y="2101441"/>
            <a:ext cx="6924673" cy="1015663"/>
          </a:xfrm>
          <a:prstGeom prst="rect">
            <a:avLst/>
          </a:prstGeom>
          <a:noFill/>
          <a:ln w="28575">
            <a:solidFill>
              <a:srgbClr val="0091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Please use the same GitHub username as you used to fork the course’s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30919E-9AB0-C164-4CA7-CD3DFF34C16F}"/>
              </a:ext>
            </a:extLst>
          </p:cNvPr>
          <p:cNvSpPr/>
          <p:nvPr/>
        </p:nvSpPr>
        <p:spPr>
          <a:xfrm>
            <a:off x="5943600" y="5252720"/>
            <a:ext cx="782320" cy="294640"/>
          </a:xfrm>
          <a:prstGeom prst="rect">
            <a:avLst/>
          </a:prstGeom>
          <a:noFill/>
          <a:ln w="19050">
            <a:solidFill>
              <a:srgbClr val="009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6239-8907-4A57-A723-BEEF915D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in room 2138 </a:t>
            </a:r>
            <a:br>
              <a:rPr lang="en-US" dirty="0"/>
            </a:br>
            <a:r>
              <a:rPr lang="en-US" dirty="0"/>
              <a:t>Friday, Dec 15</a:t>
            </a:r>
            <a:r>
              <a:rPr lang="en-US" baseline="30000" dirty="0"/>
              <a:t>th</a:t>
            </a:r>
            <a:r>
              <a:rPr lang="en-US" dirty="0"/>
              <a:t> from 2PM to 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4522C-45E9-48E6-AE64-6016EBED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C6CCE-B381-4BEE-99A6-AA0F0883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63469"/>
            <a:ext cx="12192000" cy="69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969C6-F13F-402F-AF09-61C8A2FD87D5}"/>
              </a:ext>
            </a:extLst>
          </p:cNvPr>
          <p:cNvSpPr txBox="1"/>
          <p:nvPr/>
        </p:nvSpPr>
        <p:spPr>
          <a:xfrm>
            <a:off x="0" y="3455581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+ 1min Q&amp;A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did you choose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findings and how does it answer the sci. question?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6A147-573C-8D4F-E479-59236884BD3B}"/>
              </a:ext>
            </a:extLst>
          </p:cNvPr>
          <p:cNvSpPr txBox="1"/>
          <p:nvPr/>
        </p:nvSpPr>
        <p:spPr>
          <a:xfrm>
            <a:off x="10775950" y="1042632"/>
            <a:ext cx="1416048" cy="1015663"/>
          </a:xfrm>
          <a:prstGeom prst="rect">
            <a:avLst/>
          </a:prstGeom>
          <a:noFill/>
          <a:ln w="28575">
            <a:solidFill>
              <a:srgbClr val="0091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Please register</a:t>
            </a:r>
          </a:p>
        </p:txBody>
      </p:sp>
    </p:spTree>
    <p:extLst>
      <p:ext uri="{BB962C8B-B14F-4D97-AF65-F5344CB8AC3E}">
        <p14:creationId xmlns:p14="http://schemas.microsoft.com/office/powerpoint/2010/main" val="232389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1359"/>
            <a:ext cx="12192000" cy="1765004"/>
          </a:xfrm>
        </p:spPr>
        <p:txBody>
          <a:bodyPr>
            <a:normAutofit/>
          </a:bodyPr>
          <a:lstStyle/>
          <a:p>
            <a:r>
              <a:rPr lang="en-US" dirty="0"/>
              <a:t>Min 80-105: Intro to XAI = </a:t>
            </a:r>
            <a:r>
              <a:rPr lang="en-US" dirty="0" err="1"/>
              <a:t>eXplainable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5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938649D-351C-4F26-B22E-257FBE0817E2}"/>
              </a:ext>
            </a:extLst>
          </p:cNvPr>
          <p:cNvSpPr txBox="1">
            <a:spLocks/>
          </p:cNvSpPr>
          <p:nvPr/>
        </p:nvSpPr>
        <p:spPr>
          <a:xfrm>
            <a:off x="0" y="3462597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(Molnar extracts):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the importance of XAI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local from global explanation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model-agnostic from model-specific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how to implement permutation feature importance and partial dependence plots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explanation methods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0E96-404C-4E2F-AFC3-F2AB49F7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08088"/>
          </a:xfrm>
        </p:spPr>
        <p:txBody>
          <a:bodyPr/>
          <a:lstStyle/>
          <a:p>
            <a:r>
              <a:rPr lang="en-US" dirty="0"/>
              <a:t>Why bother with XAI?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2AA23-9312-4197-AD5F-1E900AB1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32D27-C4FA-4E73-9E51-D0C97916D584}"/>
              </a:ext>
            </a:extLst>
          </p:cNvPr>
          <p:cNvSpPr txBox="1"/>
          <p:nvPr/>
        </p:nvSpPr>
        <p:spPr>
          <a:xfrm>
            <a:off x="13919198" y="4135120"/>
            <a:ext cx="235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Horse/label</a:t>
            </a:r>
          </a:p>
          <a:p>
            <a:pPr algn="l"/>
            <a:r>
              <a:rPr lang="en-US" sz="3000" dirty="0"/>
              <a:t>Would you trust the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CCCF8-A1FE-48E6-84EF-73D31BDE0819}"/>
              </a:ext>
            </a:extLst>
          </p:cNvPr>
          <p:cNvSpPr txBox="1"/>
          <p:nvPr/>
        </p:nvSpPr>
        <p:spPr>
          <a:xfrm>
            <a:off x="12446000" y="2651928"/>
            <a:ext cx="433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Environmental examples from students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D48439-075C-4319-9292-3D3F6ED1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61378"/>
            <a:ext cx="12192000" cy="4012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17577D-115D-4915-AE63-54CC93EAD758}"/>
              </a:ext>
            </a:extLst>
          </p:cNvPr>
          <p:cNvSpPr/>
          <p:nvPr/>
        </p:nvSpPr>
        <p:spPr>
          <a:xfrm>
            <a:off x="-182882" y="5382783"/>
            <a:ext cx="12547600" cy="691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0AEC3-D125-4728-8491-602239E3DFCC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 err="1"/>
              <a:t>Geirhos</a:t>
            </a:r>
            <a:r>
              <a:rPr lang="en-US" i="1" dirty="0"/>
              <a:t> et al. (2020) arXiv:2004.07780.</a:t>
            </a:r>
          </a:p>
        </p:txBody>
      </p:sp>
    </p:spTree>
    <p:extLst>
      <p:ext uri="{BB962C8B-B14F-4D97-AF65-F5344CB8AC3E}">
        <p14:creationId xmlns:p14="http://schemas.microsoft.com/office/powerpoint/2010/main" val="29772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0E96-404C-4E2F-AFC3-F2AB49F7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08088"/>
          </a:xfrm>
        </p:spPr>
        <p:txBody>
          <a:bodyPr/>
          <a:lstStyle/>
          <a:p>
            <a:r>
              <a:rPr lang="en-US" dirty="0"/>
              <a:t>Why bother with XAI? Because NNs take shortcuts!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2AA23-9312-4197-AD5F-1E900AB1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32D27-C4FA-4E73-9E51-D0C97916D584}"/>
              </a:ext>
            </a:extLst>
          </p:cNvPr>
          <p:cNvSpPr txBox="1"/>
          <p:nvPr/>
        </p:nvSpPr>
        <p:spPr>
          <a:xfrm>
            <a:off x="13919198" y="4135120"/>
            <a:ext cx="235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Horse/label</a:t>
            </a:r>
          </a:p>
          <a:p>
            <a:pPr algn="l"/>
            <a:r>
              <a:rPr lang="en-US" sz="3000" dirty="0"/>
              <a:t>Would you trust the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CCCF8-A1FE-48E6-84EF-73D31BDE0819}"/>
              </a:ext>
            </a:extLst>
          </p:cNvPr>
          <p:cNvSpPr txBox="1"/>
          <p:nvPr/>
        </p:nvSpPr>
        <p:spPr>
          <a:xfrm>
            <a:off x="12446000" y="2651928"/>
            <a:ext cx="433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Environmental examples from students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D48439-075C-4319-9292-3D3F6ED1A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61378"/>
            <a:ext cx="12192000" cy="4012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AC7F07-8FF1-47CC-B5A4-6ECCEEC3420F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 err="1"/>
              <a:t>Geirhos</a:t>
            </a:r>
            <a:r>
              <a:rPr lang="en-US" i="1" dirty="0"/>
              <a:t> et al. (2020) arXiv:2004.07780.</a:t>
            </a:r>
          </a:p>
        </p:txBody>
      </p:sp>
    </p:spTree>
    <p:extLst>
      <p:ext uri="{BB962C8B-B14F-4D97-AF65-F5344CB8AC3E}">
        <p14:creationId xmlns:p14="http://schemas.microsoft.com/office/powerpoint/2010/main" val="243989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319-68ED-45F2-9EFF-D0F8FDAD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= Degree to which a human can understand the cause of a decision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92CEB-1178-4853-9C60-EAC53B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D97B6-665C-4B6D-A866-319DF371AA06}"/>
              </a:ext>
            </a:extLst>
          </p:cNvPr>
          <p:cNvSpPr txBox="1"/>
          <p:nvPr/>
        </p:nvSpPr>
        <p:spPr>
          <a:xfrm>
            <a:off x="4452284" y="2368195"/>
            <a:ext cx="773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/>
              <a:t>Advantages of XAI</a:t>
            </a:r>
            <a:r>
              <a:rPr lang="en-US" sz="3000" dirty="0"/>
              <a:t>: Robustness, Trustworthiness, Scientific 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40652-A1CC-438D-B4D4-C6DF7A8292C4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Interpretable Machine Learning, C. Molnar (2019)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569C-F6FC-463B-98A8-76CB741AA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5072" b="1522"/>
          <a:stretch/>
        </p:blipFill>
        <p:spPr>
          <a:xfrm>
            <a:off x="-2" y="2368195"/>
            <a:ext cx="4452286" cy="4489805"/>
          </a:xfrm>
          <a:prstGeom prst="rect">
            <a:avLst/>
          </a:prstGeom>
          <a:ln w="1270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CCF4D-6ABD-4A95-A2BB-B0652BDB5AFE}"/>
              </a:ext>
            </a:extLst>
          </p:cNvPr>
          <p:cNvSpPr txBox="1"/>
          <p:nvPr/>
        </p:nvSpPr>
        <p:spPr>
          <a:xfrm>
            <a:off x="9580878" y="4336098"/>
            <a:ext cx="2611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"/>
            <a:r>
              <a:rPr lang="en-US" dirty="0">
                <a:effectLst/>
              </a:rPr>
              <a:t>Spam email detection</a:t>
            </a:r>
          </a:p>
          <a:p>
            <a:pPr algn="r" rtl="0" fontAlgn="b"/>
            <a:endParaRPr lang="en-US" dirty="0">
              <a:effectLst/>
            </a:endParaRPr>
          </a:p>
          <a:p>
            <a:pPr algn="r" rtl="0" fontAlgn="b"/>
            <a:r>
              <a:rPr lang="en-US" dirty="0">
                <a:effectLst/>
              </a:rPr>
              <a:t>When the model output has no 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CA8FE-0716-454F-A93C-8E17DDF2E854}"/>
              </a:ext>
            </a:extLst>
          </p:cNvPr>
          <p:cNvSpPr txBox="1"/>
          <p:nvPr/>
        </p:nvSpPr>
        <p:spPr>
          <a:xfrm>
            <a:off x="4452284" y="4336098"/>
            <a:ext cx="3866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Wildfire susceptibility mapping to inform risk management</a:t>
            </a:r>
          </a:p>
          <a:p>
            <a:endParaRPr lang="en-US" dirty="0"/>
          </a:p>
          <a:p>
            <a:r>
              <a:rPr lang="en-US" dirty="0"/>
              <a:t>Land use classification to inform policy</a:t>
            </a:r>
          </a:p>
        </p:txBody>
      </p:sp>
    </p:spTree>
    <p:extLst>
      <p:ext uri="{BB962C8B-B14F-4D97-AF65-F5344CB8AC3E}">
        <p14:creationId xmlns:p14="http://schemas.microsoft.com/office/powerpoint/2010/main" val="16331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319-68ED-45F2-9EFF-D0F8FDAD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= Degree to which a human can understand the cause of a decision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92CEB-1178-4853-9C60-EAC53B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D97B6-665C-4B6D-A866-319DF371AA06}"/>
              </a:ext>
            </a:extLst>
          </p:cNvPr>
          <p:cNvSpPr txBox="1"/>
          <p:nvPr/>
        </p:nvSpPr>
        <p:spPr>
          <a:xfrm>
            <a:off x="4452284" y="2368195"/>
            <a:ext cx="773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/>
              <a:t>Advantages of XAI</a:t>
            </a:r>
            <a:r>
              <a:rPr lang="en-US" sz="3000" dirty="0"/>
              <a:t>: Robustness, Trustworthiness, Scientific 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40652-A1CC-438D-B4D4-C6DF7A8292C4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Interpretable Machine Learning, C. Molnar (2019)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569C-F6FC-463B-98A8-76CB741AA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5072" b="1522"/>
          <a:stretch/>
        </p:blipFill>
        <p:spPr>
          <a:xfrm>
            <a:off x="-2" y="2368195"/>
            <a:ext cx="4452286" cy="4489805"/>
          </a:xfrm>
          <a:prstGeom prst="rect">
            <a:avLst/>
          </a:prstGeom>
          <a:ln w="1270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CCF4D-6ABD-4A95-A2BB-B0652BDB5AFE}"/>
              </a:ext>
            </a:extLst>
          </p:cNvPr>
          <p:cNvSpPr txBox="1"/>
          <p:nvPr/>
        </p:nvSpPr>
        <p:spPr>
          <a:xfrm>
            <a:off x="9580878" y="4336098"/>
            <a:ext cx="2611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"/>
            <a:r>
              <a:rPr lang="en-US" dirty="0">
                <a:solidFill>
                  <a:srgbClr val="FF0000"/>
                </a:solidFill>
                <a:effectLst/>
              </a:rPr>
              <a:t>Spam email detection</a:t>
            </a:r>
          </a:p>
          <a:p>
            <a:pPr algn="r" rtl="0" fontAlgn="b"/>
            <a:endParaRPr lang="en-US" dirty="0">
              <a:solidFill>
                <a:srgbClr val="FF0000"/>
              </a:solidFill>
              <a:effectLst/>
            </a:endParaRPr>
          </a:p>
          <a:p>
            <a:pPr algn="r" rtl="0" fontAlgn="b"/>
            <a:r>
              <a:rPr lang="en-US" dirty="0">
                <a:solidFill>
                  <a:srgbClr val="FF0000"/>
                </a:solidFill>
                <a:effectLst/>
              </a:rPr>
              <a:t>When the model output has no 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CA8FE-0716-454F-A93C-8E17DDF2E854}"/>
              </a:ext>
            </a:extLst>
          </p:cNvPr>
          <p:cNvSpPr txBox="1"/>
          <p:nvPr/>
        </p:nvSpPr>
        <p:spPr>
          <a:xfrm>
            <a:off x="4452284" y="4336098"/>
            <a:ext cx="3866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Wildfire susceptibility mapping to inform risk management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Land use classification to inform policy</a:t>
            </a:r>
          </a:p>
        </p:txBody>
      </p:sp>
    </p:spTree>
    <p:extLst>
      <p:ext uri="{BB962C8B-B14F-4D97-AF65-F5344CB8AC3E}">
        <p14:creationId xmlns:p14="http://schemas.microsoft.com/office/powerpoint/2010/main" val="34509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54,106"/>
  <p:tag name="LATEXADDIN" val="\documentclass{article}&#10;\usepackage{amsmath,xcolor}&#10;\pagestyle{empty}&#10;\begin{document}&#10;&#10;\textcolor{white}{$y=\beta_0 + \beta_1 x_1 + \beta_2 x_2$} &#10;&#10;&#10;\end{document}"/>
  <p:tag name="IGUANATEXSIZE" val="20"/>
  <p:tag name="IGUANATEXCURSOR" val="1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1902,512"/>
  <p:tag name="LATEXADDIN" val="\documentclass{article}&#10;\usepackage{amsmath,xcolor}&#10;\pagestyle{empty}&#10;\begin{document}&#10;&#10;$&#10;\textcolor{white}{\mathrm{Output}=\phi_{\mathrm{top}}\left(W_{\mathrm{top}}\mathrm{Hidden}+b_{\mathrm{top}}\right)}&#10;$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24,709"/>
  <p:tag name="LATEXADDIN" val="\documentclass{article}&#10;\usepackage{amsmath,xcolor}&#10;\pagestyle{empty}&#10;\begin{document}&#10;&#10;$&#10;\textcolor{white}{\mathrm{Hidden}=\phi_{\mathrm{bottom}}\left(W_{\mathrm{bottom}}\mathrm{Input}+b_{\mathrm{bottom}}\right)}&#10;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1226</Words>
  <Application>Microsoft Office PowerPoint</Application>
  <PresentationFormat>Widescreen</PresentationFormat>
  <Paragraphs>188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CMU Sans Serif</vt:lpstr>
      <vt:lpstr>Helvetica Neue</vt:lpstr>
      <vt:lpstr>Office Theme</vt:lpstr>
      <vt:lpstr>Min 60-75: Break</vt:lpstr>
      <vt:lpstr>PowerPoint Presentation</vt:lpstr>
      <vt:lpstr>In-class Peer Review: Friday, Dec 8th, 2PM-4PM</vt:lpstr>
      <vt:lpstr>Final Presentations in room 2138  Friday, Dec 15th from 2PM to 4PM</vt:lpstr>
      <vt:lpstr>Min 80-105: Intro to XAI = eXplainable  Artificial Intelligence</vt:lpstr>
      <vt:lpstr>Why bother with XAI?</vt:lpstr>
      <vt:lpstr>Why bother with XAI? Because NNs take shortcuts!</vt:lpstr>
      <vt:lpstr>Interpretability = Degree to which a human can understand the cause of a decision</vt:lpstr>
      <vt:lpstr>Interpretability = Degree to which a human can understand the cause of a decision</vt:lpstr>
      <vt:lpstr>Some algorithms are inherently interpretable</vt:lpstr>
      <vt:lpstr>PowerPoint Presentation</vt:lpstr>
      <vt:lpstr>Permutation feature importance = Increase in prediction error in response to feature permutation</vt:lpstr>
      <vt:lpstr>Model-agnostic versus model-specific explanation Example: Random forests (see final project)</vt:lpstr>
      <vt:lpstr>Model-agnostic versus model-specific explanation Example 2: SHAPley values</vt:lpstr>
      <vt:lpstr>Partial Dependence Plots “show the marginal effect of 1 or 2 inputs on the predicted outputs”</vt:lpstr>
      <vt:lpstr>3 weeks ago = general case: Artificial Neural Networks</vt:lpstr>
      <vt:lpstr>2 weeks ago = Convolutional Neural Networks (CNNs)</vt:lpstr>
      <vt:lpstr>CNNs used for computer vision (analyzing images, videos)</vt:lpstr>
      <vt:lpstr>PowerPoint Presentation</vt:lpstr>
      <vt:lpstr>Last week: Recurrent Neural Networks (RNNs)</vt:lpstr>
      <vt:lpstr>RNNs used to process temporal sequences</vt:lpstr>
      <vt:lpstr>PowerPoint Presentation</vt:lpstr>
      <vt:lpstr>PowerPoint Presentation</vt:lpstr>
      <vt:lpstr>PowerPoint Presentation</vt:lpstr>
      <vt:lpstr>Min 105-120:  Moodle Quiz (5 questions, 15 min)</vt:lpstr>
      <vt:lpstr>Legacy slides</vt:lpstr>
      <vt:lpstr>Min 45-60:  Moodle Quiz (5 questions, 15 min)</vt:lpstr>
      <vt:lpstr>Min 105-120:  Review Moodle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446</cp:revision>
  <dcterms:created xsi:type="dcterms:W3CDTF">2022-02-23T18:29:24Z</dcterms:created>
  <dcterms:modified xsi:type="dcterms:W3CDTF">2023-11-21T19:03:45Z</dcterms:modified>
</cp:coreProperties>
</file>